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8"/>
  </p:notesMasterIdLst>
  <p:sldIdLst>
    <p:sldId id="285" r:id="rId2"/>
    <p:sldId id="287" r:id="rId3"/>
    <p:sldId id="304" r:id="rId4"/>
    <p:sldId id="305" r:id="rId5"/>
    <p:sldId id="306" r:id="rId6"/>
    <p:sldId id="307" r:id="rId7"/>
    <p:sldId id="286" r:id="rId8"/>
    <p:sldId id="310" r:id="rId9"/>
    <p:sldId id="296" r:id="rId10"/>
    <p:sldId id="308" r:id="rId11"/>
    <p:sldId id="309" r:id="rId12"/>
    <p:sldId id="289" r:id="rId13"/>
    <p:sldId id="299" r:id="rId14"/>
    <p:sldId id="300" r:id="rId15"/>
    <p:sldId id="311" r:id="rId16"/>
    <p:sldId id="31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4" autoAdjust="0"/>
    <p:restoredTop sz="82913" autoAdjust="0"/>
  </p:normalViewPr>
  <p:slideViewPr>
    <p:cSldViewPr snapToGrid="0" snapToObjects="1">
      <p:cViewPr>
        <p:scale>
          <a:sx n="75" d="100"/>
          <a:sy n="75" d="100"/>
        </p:scale>
        <p:origin x="-8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50" d="100"/>
          <a:sy n="150" d="100"/>
        </p:scale>
        <p:origin x="-1288" y="9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.yearley\Dropbox\Kaitlin\Pre%20and%20Post%20Assessment%20Results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Growth in Achievement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5"/>
          <c:order val="0"/>
          <c:tx>
            <c:strRef>
              <c:f>amalgmated!$E$1</c:f>
              <c:strCache>
                <c:ptCount val="1"/>
                <c:pt idx="0">
                  <c:v>Post %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xVal>
            <c:numRef>
              <c:f>amalgmated!$C$2:$C$74</c:f>
              <c:numCache>
                <c:formatCode>0%</c:formatCode>
                <c:ptCount val="73"/>
                <c:pt idx="0">
                  <c:v>0.3</c:v>
                </c:pt>
                <c:pt idx="1">
                  <c:v>0.15</c:v>
                </c:pt>
                <c:pt idx="2">
                  <c:v>0.5</c:v>
                </c:pt>
                <c:pt idx="3">
                  <c:v>0.5</c:v>
                </c:pt>
                <c:pt idx="5">
                  <c:v>0.55</c:v>
                </c:pt>
                <c:pt idx="6">
                  <c:v>0.35</c:v>
                </c:pt>
                <c:pt idx="8">
                  <c:v>0.5</c:v>
                </c:pt>
                <c:pt idx="9">
                  <c:v>0.35</c:v>
                </c:pt>
                <c:pt idx="10">
                  <c:v>0.35</c:v>
                </c:pt>
                <c:pt idx="11">
                  <c:v>0.25</c:v>
                </c:pt>
                <c:pt idx="12">
                  <c:v>0.1</c:v>
                </c:pt>
                <c:pt idx="13">
                  <c:v>0.3</c:v>
                </c:pt>
                <c:pt idx="14">
                  <c:v>0.3</c:v>
                </c:pt>
                <c:pt idx="15">
                  <c:v>0.45</c:v>
                </c:pt>
                <c:pt idx="16">
                  <c:v>0.1</c:v>
                </c:pt>
                <c:pt idx="17">
                  <c:v>0.45</c:v>
                </c:pt>
                <c:pt idx="18">
                  <c:v>0.3</c:v>
                </c:pt>
                <c:pt idx="19">
                  <c:v>0.15</c:v>
                </c:pt>
                <c:pt idx="20">
                  <c:v>0.25</c:v>
                </c:pt>
                <c:pt idx="21">
                  <c:v>0.55</c:v>
                </c:pt>
                <c:pt idx="23">
                  <c:v>0.5</c:v>
                </c:pt>
                <c:pt idx="26">
                  <c:v>0.75</c:v>
                </c:pt>
                <c:pt idx="27">
                  <c:v>0.85</c:v>
                </c:pt>
                <c:pt idx="28">
                  <c:v>0.7</c:v>
                </c:pt>
                <c:pt idx="29">
                  <c:v>0.6</c:v>
                </c:pt>
                <c:pt idx="30">
                  <c:v>0.55</c:v>
                </c:pt>
                <c:pt idx="31">
                  <c:v>0.7</c:v>
                </c:pt>
                <c:pt idx="32">
                  <c:v>0.6</c:v>
                </c:pt>
                <c:pt idx="33">
                  <c:v>0.6</c:v>
                </c:pt>
                <c:pt idx="34">
                  <c:v>0.65</c:v>
                </c:pt>
                <c:pt idx="35">
                  <c:v>0.55</c:v>
                </c:pt>
                <c:pt idx="36">
                  <c:v>0.45</c:v>
                </c:pt>
                <c:pt idx="37">
                  <c:v>0.8</c:v>
                </c:pt>
                <c:pt idx="38">
                  <c:v>0.6</c:v>
                </c:pt>
                <c:pt idx="39">
                  <c:v>0.9</c:v>
                </c:pt>
                <c:pt idx="40">
                  <c:v>1.0</c:v>
                </c:pt>
                <c:pt idx="41">
                  <c:v>0.95</c:v>
                </c:pt>
                <c:pt idx="42">
                  <c:v>0.95</c:v>
                </c:pt>
                <c:pt idx="43">
                  <c:v>0.8</c:v>
                </c:pt>
                <c:pt idx="44">
                  <c:v>0.75</c:v>
                </c:pt>
                <c:pt idx="45">
                  <c:v>0.6</c:v>
                </c:pt>
                <c:pt idx="46">
                  <c:v>0.25</c:v>
                </c:pt>
                <c:pt idx="47">
                  <c:v>0.4</c:v>
                </c:pt>
                <c:pt idx="49">
                  <c:v>0.3</c:v>
                </c:pt>
                <c:pt idx="50">
                  <c:v>0.55</c:v>
                </c:pt>
                <c:pt idx="51">
                  <c:v>0.2</c:v>
                </c:pt>
                <c:pt idx="52">
                  <c:v>0.3</c:v>
                </c:pt>
                <c:pt idx="53">
                  <c:v>0.4</c:v>
                </c:pt>
                <c:pt idx="54">
                  <c:v>0.35</c:v>
                </c:pt>
                <c:pt idx="55">
                  <c:v>0.6</c:v>
                </c:pt>
                <c:pt idx="57">
                  <c:v>0.45</c:v>
                </c:pt>
                <c:pt idx="59">
                  <c:v>0.4</c:v>
                </c:pt>
                <c:pt idx="60">
                  <c:v>0.4</c:v>
                </c:pt>
                <c:pt idx="61">
                  <c:v>0.55</c:v>
                </c:pt>
                <c:pt idx="62">
                  <c:v>0.4</c:v>
                </c:pt>
                <c:pt idx="63">
                  <c:v>0.3</c:v>
                </c:pt>
                <c:pt idx="64">
                  <c:v>0.65</c:v>
                </c:pt>
                <c:pt idx="65">
                  <c:v>0.15</c:v>
                </c:pt>
                <c:pt idx="67">
                  <c:v>0.3</c:v>
                </c:pt>
                <c:pt idx="70">
                  <c:v>0.3</c:v>
                </c:pt>
                <c:pt idx="71">
                  <c:v>0.5</c:v>
                </c:pt>
                <c:pt idx="72">
                  <c:v>0.4</c:v>
                </c:pt>
              </c:numCache>
            </c:numRef>
          </c:xVal>
          <c:yVal>
            <c:numRef>
              <c:f>amalgmated!$E$2:$E$74</c:f>
              <c:numCache>
                <c:formatCode>0%</c:formatCode>
                <c:ptCount val="73"/>
                <c:pt idx="0">
                  <c:v>1.238095238095238</c:v>
                </c:pt>
                <c:pt idx="1">
                  <c:v>0.190476190476191</c:v>
                </c:pt>
                <c:pt idx="2">
                  <c:v>0.619047619047619</c:v>
                </c:pt>
                <c:pt idx="3">
                  <c:v>0.928571428571429</c:v>
                </c:pt>
                <c:pt idx="5">
                  <c:v>0.785714285714286</c:v>
                </c:pt>
                <c:pt idx="6">
                  <c:v>0.619047619047619</c:v>
                </c:pt>
                <c:pt idx="8">
                  <c:v>0.833333333333333</c:v>
                </c:pt>
                <c:pt idx="9">
                  <c:v>0.80952380952381</c:v>
                </c:pt>
                <c:pt idx="10">
                  <c:v>0.595238095238095</c:v>
                </c:pt>
                <c:pt idx="11">
                  <c:v>0.595238095238095</c:v>
                </c:pt>
                <c:pt idx="12">
                  <c:v>0.404761904761905</c:v>
                </c:pt>
                <c:pt idx="13">
                  <c:v>0.690476190476191</c:v>
                </c:pt>
                <c:pt idx="14">
                  <c:v>0.5</c:v>
                </c:pt>
                <c:pt idx="15">
                  <c:v>0.833333333333333</c:v>
                </c:pt>
                <c:pt idx="16">
                  <c:v>0.380952380952381</c:v>
                </c:pt>
                <c:pt idx="17">
                  <c:v>0.666666666666667</c:v>
                </c:pt>
                <c:pt idx="18">
                  <c:v>0.0952380952380952</c:v>
                </c:pt>
                <c:pt idx="19">
                  <c:v>0.5</c:v>
                </c:pt>
                <c:pt idx="20">
                  <c:v>0.619047619047619</c:v>
                </c:pt>
                <c:pt idx="21">
                  <c:v>0.928571428571429</c:v>
                </c:pt>
                <c:pt idx="23">
                  <c:v>0.80952380952381</c:v>
                </c:pt>
                <c:pt idx="26">
                  <c:v>0.976190476190476</c:v>
                </c:pt>
                <c:pt idx="27">
                  <c:v>0.976190476190476</c:v>
                </c:pt>
                <c:pt idx="28">
                  <c:v>0.976190476190476</c:v>
                </c:pt>
                <c:pt idx="29">
                  <c:v>0.666666666666667</c:v>
                </c:pt>
                <c:pt idx="30">
                  <c:v>0.928571428571429</c:v>
                </c:pt>
                <c:pt idx="31">
                  <c:v>0.857142857142857</c:v>
                </c:pt>
                <c:pt idx="32">
                  <c:v>0.952380952380952</c:v>
                </c:pt>
                <c:pt idx="33">
                  <c:v>0.595238095238095</c:v>
                </c:pt>
                <c:pt idx="34">
                  <c:v>0.880952380952381</c:v>
                </c:pt>
                <c:pt idx="35">
                  <c:v>0.904761904761905</c:v>
                </c:pt>
                <c:pt idx="36">
                  <c:v>0.857142857142857</c:v>
                </c:pt>
                <c:pt idx="37">
                  <c:v>0.952380952380952</c:v>
                </c:pt>
                <c:pt idx="38">
                  <c:v>0.666666666666667</c:v>
                </c:pt>
                <c:pt idx="39">
                  <c:v>0.976190476190476</c:v>
                </c:pt>
                <c:pt idx="40">
                  <c:v>0.976190476190476</c:v>
                </c:pt>
                <c:pt idx="41">
                  <c:v>0.880952380952381</c:v>
                </c:pt>
                <c:pt idx="42">
                  <c:v>0.976190476190476</c:v>
                </c:pt>
                <c:pt idx="43">
                  <c:v>0.904761904761905</c:v>
                </c:pt>
                <c:pt idx="44">
                  <c:v>0.785714285714286</c:v>
                </c:pt>
                <c:pt idx="45">
                  <c:v>0.523809523809524</c:v>
                </c:pt>
                <c:pt idx="46">
                  <c:v>0.404761904761905</c:v>
                </c:pt>
                <c:pt idx="47">
                  <c:v>0.690476190476191</c:v>
                </c:pt>
                <c:pt idx="49">
                  <c:v>0.404761904761905</c:v>
                </c:pt>
                <c:pt idx="50">
                  <c:v>0.642857142857143</c:v>
                </c:pt>
                <c:pt idx="51">
                  <c:v>0.880952380952381</c:v>
                </c:pt>
                <c:pt idx="52">
                  <c:v>0.452380952380952</c:v>
                </c:pt>
                <c:pt idx="53">
                  <c:v>0.785714285714286</c:v>
                </c:pt>
                <c:pt idx="54">
                  <c:v>0.404761904761905</c:v>
                </c:pt>
                <c:pt idx="55">
                  <c:v>0.904761904761905</c:v>
                </c:pt>
                <c:pt idx="57">
                  <c:v>0.761904761904762</c:v>
                </c:pt>
                <c:pt idx="59">
                  <c:v>0.880952380952381</c:v>
                </c:pt>
                <c:pt idx="60">
                  <c:v>0.714285714285714</c:v>
                </c:pt>
                <c:pt idx="61">
                  <c:v>0.785714285714286</c:v>
                </c:pt>
                <c:pt idx="62">
                  <c:v>0.761904761904762</c:v>
                </c:pt>
                <c:pt idx="63">
                  <c:v>0.880952380952381</c:v>
                </c:pt>
                <c:pt idx="64">
                  <c:v>0.785714285714286</c:v>
                </c:pt>
                <c:pt idx="65">
                  <c:v>0.619047619047619</c:v>
                </c:pt>
                <c:pt idx="67">
                  <c:v>0.80952380952381</c:v>
                </c:pt>
                <c:pt idx="70">
                  <c:v>0.738095238095238</c:v>
                </c:pt>
                <c:pt idx="71">
                  <c:v>0.666666666666667</c:v>
                </c:pt>
                <c:pt idx="72">
                  <c:v>0.666666666666667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8970200"/>
        <c:axId val="2129077720"/>
      </c:scatterChart>
      <c:valAx>
        <c:axId val="2128970200"/>
        <c:scaling>
          <c:orientation val="minMax"/>
          <c:max val="1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Pre Percentqge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2129077720"/>
        <c:crosses val="autoZero"/>
        <c:crossBetween val="midCat"/>
        <c:majorUnit val="0.1"/>
      </c:valAx>
      <c:valAx>
        <c:axId val="2129077720"/>
        <c:scaling>
          <c:orientation val="minMax"/>
          <c:max val="1.0"/>
          <c:min val="0.0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post Percentage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2128970200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</cdr:x>
      <cdr:y>0.09091</cdr:y>
    </cdr:from>
    <cdr:to>
      <cdr:x>0.96667</cdr:x>
      <cdr:y>0.90097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771525" y="533400"/>
          <a:ext cx="7515225" cy="4752975"/>
        </a:xfrm>
        <a:prstGeom xmlns:a="http://schemas.openxmlformats.org/drawingml/2006/main" prst="line">
          <a:avLst/>
        </a:prstGeom>
        <a:ln xmlns:a="http://schemas.openxmlformats.org/drawingml/2006/main"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0.09615</cdr:x>
      <cdr:y>0.49333</cdr:y>
    </cdr:from>
    <cdr:to>
      <cdr:x>0.98077</cdr:x>
      <cdr:y>0.49511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762000" y="2643189"/>
          <a:ext cx="7010400" cy="952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0.52644</cdr:x>
      <cdr:y>0.11191</cdr:y>
    </cdr:from>
    <cdr:to>
      <cdr:x>0.53125</cdr:x>
      <cdr:y>0.90125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3567703" y="527387"/>
          <a:ext cx="32598" cy="3719951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73377-204A-C942-BE22-79B0AA55F1F2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D485C-DF6A-D146-8ABC-075E6EEF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83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TARA</a:t>
            </a:r>
          </a:p>
          <a:p>
            <a:r>
              <a:rPr lang="en-US" dirty="0" smtClean="0"/>
              <a:t>KNAER</a:t>
            </a:r>
            <a:r>
              <a:rPr lang="en-US" dirty="0"/>
              <a:t>: Knowledge Network </a:t>
            </a:r>
            <a:r>
              <a:rPr lang="en-US" dirty="0" smtClean="0"/>
              <a:t>for Applied </a:t>
            </a:r>
            <a:r>
              <a:rPr lang="en-US" dirty="0"/>
              <a:t>Educational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D485C-DF6A-D146-8ABC-075E6EEF08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8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MS PGothic" charset="0"/>
              </a:rPr>
              <a:t>SHELLEY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MS PGothic" charset="0"/>
              </a:rPr>
              <a:t>CATHY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/>
            <a:fld id="{FDEC5E43-F199-6344-817F-84BADCEC7667}" type="slidenum">
              <a:rPr lang="en-US" sz="12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rPr>
              <a:pPr eaLnBrk="1" hangingPunct="1"/>
              <a:t>11</a:t>
            </a:fld>
            <a:endParaRPr lang="en-US" sz="1200">
              <a:solidFill>
                <a:srgbClr val="004E74"/>
              </a:solidFill>
              <a:latin typeface="Georgia" charset="0"/>
              <a:ea typeface="ヒラギノ明朝 ProN W3" charset="0"/>
              <a:cs typeface="ヒラギノ明朝 ProN W3" charset="0"/>
              <a:sym typeface="Georgia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JANICE:</a:t>
            </a:r>
          </a:p>
          <a:p>
            <a:r>
              <a:rPr lang="en-CA" dirty="0" smtClean="0"/>
              <a:t>This chart shows the data for the</a:t>
            </a:r>
            <a:r>
              <a:rPr lang="en-CA" baseline="0" dirty="0" smtClean="0"/>
              <a:t> KPR students (only includes students who had a pre and post-score).  These are Grades 5-7 students from King George and James Strath.  </a:t>
            </a:r>
          </a:p>
          <a:p>
            <a:endParaRPr lang="en-CA" baseline="0" dirty="0" smtClean="0"/>
          </a:p>
          <a:p>
            <a:r>
              <a:rPr lang="en-CA" baseline="0" dirty="0" smtClean="0"/>
              <a:t>Each dot represents a student.</a:t>
            </a:r>
          </a:p>
          <a:p>
            <a:r>
              <a:rPr lang="en-CA" baseline="0" dirty="0" smtClean="0"/>
              <a:t>The horizontal axis shows the percentage scores on the pre-assessment.  </a:t>
            </a:r>
          </a:p>
          <a:p>
            <a:r>
              <a:rPr lang="en-CA" baseline="0" dirty="0" smtClean="0"/>
              <a:t>The vertical axis shows the percentage scores for the post-assessment.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ghosted green line represents the common result on the pre and post-assessments so if a dot is: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CA" b="1" baseline="0" dirty="0" smtClean="0"/>
              <a:t>on the line </a:t>
            </a:r>
            <a:r>
              <a:rPr lang="en-CA" baseline="0" dirty="0" smtClean="0"/>
              <a:t>it means the student score was unchanged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CA" b="1" dirty="0" smtClean="0"/>
              <a:t>below</a:t>
            </a:r>
            <a:r>
              <a:rPr lang="en-CA" b="1" baseline="0" dirty="0" smtClean="0"/>
              <a:t> the line </a:t>
            </a:r>
            <a:r>
              <a:rPr lang="en-CA" baseline="0" dirty="0" smtClean="0"/>
              <a:t>it means the student score decreased between the pre-and post assessments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CA" b="1" baseline="0" dirty="0" smtClean="0"/>
              <a:t>above the line </a:t>
            </a:r>
            <a:r>
              <a:rPr lang="en-CA" baseline="0" dirty="0" smtClean="0"/>
              <a:t>it means the student score increased between the pre- and post (which most of the students did)</a:t>
            </a:r>
          </a:p>
          <a:p>
            <a:pPr marL="171450" indent="-171450">
              <a:buFont typeface="Arial" pitchFamily="34" charset="0"/>
              <a:buChar char="•"/>
            </a:pPr>
            <a:endParaRPr lang="en-CA" baseline="0" dirty="0" smtClean="0"/>
          </a:p>
          <a:p>
            <a:pPr marL="0" indent="0">
              <a:buFont typeface="Arial" pitchFamily="34" charset="0"/>
              <a:buNone/>
            </a:pPr>
            <a:r>
              <a:rPr lang="en-CA" baseline="0" dirty="0" smtClean="0"/>
              <a:t>The dark blue line is the trend line showing the general rate of change in student achievement.</a:t>
            </a:r>
          </a:p>
          <a:p>
            <a:endParaRPr lang="en-CA" baseline="0" dirty="0" smtClean="0"/>
          </a:p>
          <a:p>
            <a:r>
              <a:rPr lang="en-CA" baseline="0" dirty="0" smtClean="0"/>
              <a:t>Note the number of dots in the upper left quadrant – these are students who scored below 50% on the pre-assessment and scored over 50 on the post-assessment (note that a large number of students show this type of increase).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dots in the upper right quadrant show that the work didn’t negatively impact students who were successful on the pre-assessment – they also showed increase in their achievement (except for the four students who are shown below or on the line).</a:t>
            </a:r>
          </a:p>
          <a:p>
            <a:endParaRPr lang="en-CA" baseline="0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D485C-DF6A-D146-8ABC-075E6EEF08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9070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Calibri" charset="0"/>
              </a:rPr>
              <a:t>…</a:t>
            </a:r>
            <a:endParaRPr lang="en-US" dirty="0">
              <a:latin typeface="Calibri" charset="0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1pPr>
            <a:lvl2pPr marL="742950" indent="-28575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2pPr>
            <a:lvl3pPr marL="11430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3pPr>
            <a:lvl4pPr marL="16002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4pPr>
            <a:lvl5pPr marL="20574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9pPr>
          </a:lstStyle>
          <a:p>
            <a:pPr eaLnBrk="1" hangingPunct="1"/>
            <a:fld id="{A895CD38-C177-964E-BCBA-E4B657DA2FBF}" type="slidenum">
              <a:rPr lang="en-US" sz="1200"/>
              <a:pPr eaLnBrk="1" hangingPunct="1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teams: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addition and subtraction  (KPR, SCDSB, TLDSB)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field testing Compare, Order, Represent (YCDSB, SMCDSB)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D485C-DF6A-D146-8ABC-075E6EEF089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09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19175" y="685800"/>
            <a:ext cx="4695825" cy="3522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4267" y="4275666"/>
            <a:ext cx="5486400" cy="4114800"/>
          </a:xfrm>
        </p:spPr>
        <p:txBody>
          <a:bodyPr/>
          <a:lstStyle/>
          <a:p>
            <a:r>
              <a:rPr lang="en-US" dirty="0" smtClean="0"/>
              <a:t>Start at the bottom of the graphic and move upwards – in our case we were looking specifically at student representations in order to find out “what are student misconceptions about fractions?”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D485C-DF6A-D146-8ABC-075E6EEF08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72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MS PGothic" charset="0"/>
              </a:rPr>
              <a:t>SHELLEY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MS PGothic" charset="0"/>
              </a:rPr>
              <a:t>SHELLEY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MS PGothic" charset="0"/>
              </a:rPr>
              <a:t>SHELLEY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MS PGothic" charset="0"/>
              </a:rPr>
              <a:t>SHELLEY: All experienced in camp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Conceptual diagram that explains the leaning throughout the project</a:t>
            </a:r>
          </a:p>
          <a:p>
            <a:r>
              <a:rPr lang="en-US" dirty="0" smtClean="0"/>
              <a:t>At the center is the content – always</a:t>
            </a:r>
          </a:p>
          <a:p>
            <a:r>
              <a:rPr lang="en-US" dirty="0" smtClean="0"/>
              <a:t>The outer boxes represent the outcomes from the research process</a:t>
            </a:r>
          </a:p>
          <a:p>
            <a:r>
              <a:rPr lang="en-US" dirty="0" smtClean="0"/>
              <a:t>We started with making instructional decisions together (teal box)</a:t>
            </a:r>
          </a:p>
          <a:p>
            <a:r>
              <a:rPr lang="en-US" dirty="0" smtClean="0"/>
              <a:t>That work always focused us on the student learning (green box)</a:t>
            </a:r>
          </a:p>
          <a:p>
            <a:r>
              <a:rPr lang="en-US" dirty="0" smtClean="0"/>
              <a:t>Always looking at their work, their words, their representations, their misconceptions</a:t>
            </a:r>
          </a:p>
          <a:p>
            <a:r>
              <a:rPr lang="en-US" dirty="0" smtClean="0"/>
              <a:t>Both impacted the focus of our professional learning (both incidental and purposeful)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D485C-DF6A-D146-8ABC-075E6EEF08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49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MS PGothic" charset="0"/>
              </a:rPr>
              <a:t>SHELLEY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In our work, we focused on fractions representations in particular; we were interested in the multiple meanings of fractions, how students represent fractions in context and how these representations help or hinder their conceptual understanding of fractional part-whole relationships. </a:t>
            </a:r>
          </a:p>
          <a:p>
            <a:endParaRPr lang="en-US">
              <a:latin typeface="Calibri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1pPr>
            <a:lvl2pPr marL="742950" indent="-28575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2pPr>
            <a:lvl3pPr marL="11430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3pPr>
            <a:lvl4pPr marL="16002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4pPr>
            <a:lvl5pPr marL="20574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9pPr>
          </a:lstStyle>
          <a:p>
            <a:pPr eaLnBrk="1" hangingPunct="1"/>
            <a:fld id="{4A9B7D49-E2EF-DA46-88C5-6A91EB8E2509}" type="slidenum">
              <a:rPr lang="en-US" sz="1200"/>
              <a:pPr eaLnBrk="1" hangingPunct="1"/>
              <a:t>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0BA1CFD-BFF0-48BC-9BA5-4974D7A6AB15}" type="datetimeFigureOut">
              <a:rPr lang="en-US" smtClean="0"/>
              <a:t>12-10-02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xmlns:p14="http://schemas.microsoft.com/office/powerpoint/2010/main"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andbox.edugains.ca/DigitalPapers/fractions/fractions.html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Nature of our Collaborative </a:t>
            </a:r>
            <a:br>
              <a:rPr lang="en-US" sz="3200" dirty="0"/>
            </a:br>
            <a:r>
              <a:rPr lang="en-US" sz="3200" dirty="0"/>
              <a:t>Research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Funded by </a:t>
            </a:r>
            <a:r>
              <a:rPr lang="en-US" dirty="0" smtClean="0"/>
              <a:t>KNAER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Principal Investigator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Dr. Cathy Bruce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(Trent University)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In partnership with the Ministry of Education – Lead: Shelley </a:t>
            </a:r>
            <a:r>
              <a:rPr lang="en-US" dirty="0" err="1" smtClean="0"/>
              <a:t>Yearley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KPRDSB, SMCDSB, OCDSB</a:t>
            </a:r>
            <a:endParaRPr lang="en-US" dirty="0"/>
          </a:p>
        </p:txBody>
      </p:sp>
      <p:pic>
        <p:nvPicPr>
          <p:cNvPr id="4" name="Picture 3" descr="Screen Shot 2012-06-11 at 1.43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172" y="1662664"/>
            <a:ext cx="3846151" cy="245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6676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/>
          </p:nvPr>
        </p:nvSpPr>
        <p:spPr>
          <a:xfrm>
            <a:off x="533400" y="304800"/>
            <a:ext cx="7772400" cy="990600"/>
          </a:xfrm>
        </p:spPr>
        <p:txBody>
          <a:bodyPr/>
          <a:lstStyle/>
          <a:p>
            <a:r>
              <a:rPr lang="en-CA" cap="none">
                <a:latin typeface="Arial" charset="0"/>
                <a:ea typeface="ヒラギノ角ゴ ProN W3" charset="0"/>
                <a:cs typeface="ヒラギノ角ゴ ProN W3" charset="0"/>
              </a:rPr>
              <a:t>Number Lines</a:t>
            </a:r>
          </a:p>
        </p:txBody>
      </p:sp>
      <p:sp>
        <p:nvSpPr>
          <p:cNvPr id="31747" name="Text Placeholder 4"/>
          <p:cNvSpPr>
            <a:spLocks noGrp="1"/>
          </p:cNvSpPr>
          <p:nvPr>
            <p:ph type="body" idx="1"/>
          </p:nvPr>
        </p:nvSpPr>
        <p:spPr>
          <a:xfrm>
            <a:off x="533400" y="1905000"/>
            <a:ext cx="7772400" cy="4241800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Arial" charset="0"/>
                <a:ea typeface="ヒラギノ角ゴ ProN W3" charset="0"/>
                <a:cs typeface="ヒラギノ角ゴ ProN W3" charset="0"/>
              </a:rPr>
              <a:t>So we looked closely at linear models…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</a:pPr>
            <a:endParaRPr lang="en-CA" sz="3200" b="1" dirty="0">
              <a:solidFill>
                <a:srgbClr val="2F2B20"/>
              </a:solidFill>
              <a:latin typeface="Calibri" charset="0"/>
              <a:ea typeface="MS PGothic" charset="0"/>
              <a:cs typeface="MS PGothic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</a:pPr>
            <a:r>
              <a:rPr lang="en-CA" sz="3200" dirty="0">
                <a:solidFill>
                  <a:srgbClr val="2F2B20"/>
                </a:solidFill>
                <a:latin typeface="Arial" charset="0"/>
                <a:ea typeface="MS PGothic" charset="0"/>
                <a:cs typeface="MS PGothic" charset="0"/>
              </a:rPr>
              <a:t>How do students: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</a:pPr>
            <a:r>
              <a:rPr lang="en-US" altLang="ja-JP" sz="3200" dirty="0">
                <a:solidFill>
                  <a:srgbClr val="2F2B20"/>
                </a:solidFill>
                <a:latin typeface="Arial" charset="0"/>
                <a:ea typeface="MS PGothic" charset="0"/>
                <a:cs typeface="MS PGothic" charset="0"/>
              </a:rPr>
              <a:t>-think about numbers between 0 and 1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</a:pPr>
            <a:r>
              <a:rPr lang="en-US" altLang="ja-JP" sz="3200" dirty="0">
                <a:solidFill>
                  <a:srgbClr val="2F2B20"/>
                </a:solidFill>
                <a:latin typeface="Arial" charset="0"/>
                <a:ea typeface="MS PGothic" charset="0"/>
                <a:cs typeface="MS PGothic" charset="0"/>
              </a:rPr>
              <a:t>-partition using the number line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</a:pPr>
            <a:r>
              <a:rPr lang="en-US" altLang="ja-JP" sz="3200" dirty="0">
                <a:solidFill>
                  <a:srgbClr val="2F2B20"/>
                </a:solidFill>
                <a:latin typeface="Arial" charset="0"/>
                <a:ea typeface="MS PGothic" charset="0"/>
                <a:cs typeface="MS PGothic" charset="0"/>
              </a:rPr>
              <a:t>-understand equivalent fractions and how to place them on the number line</a:t>
            </a:r>
          </a:p>
          <a:p>
            <a:endParaRPr lang="en-CA" sz="4000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27400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531812"/>
            <a:ext cx="7366000" cy="7635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6" rIns="91430" bIns="45716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mbria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b="1" dirty="0" smtClean="0">
                <a:solidFill>
                  <a:srgbClr val="2D2D8A"/>
                </a:solidFill>
                <a:cs typeface="Marker Felt"/>
                <a:sym typeface="Georgia" charset="0"/>
              </a:rPr>
              <a:t>Why Number Lines?</a:t>
            </a:r>
            <a:endParaRPr lang="en-US" sz="4000" b="1" dirty="0">
              <a:solidFill>
                <a:srgbClr val="2D2D8A"/>
              </a:solidFill>
              <a:cs typeface="Marker Felt"/>
              <a:sym typeface="Georgia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36600" y="1295400"/>
            <a:ext cx="7569200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9A57C"/>
              </a:buClr>
              <a:defRPr/>
            </a:pPr>
            <a:r>
              <a:rPr lang="en-US" sz="2800" dirty="0">
                <a:solidFill>
                  <a:srgbClr val="2F2B20"/>
                </a:solidFill>
                <a:latin typeface="Calibri" charset="0"/>
                <a:ea typeface="ＭＳ Ｐゴシック" charset="0"/>
                <a:cs typeface="ＭＳ Ｐゴシック" charset="0"/>
              </a:rPr>
              <a:t>Lewis (p.43) states that placing fractions on a number line is crucial to student</a:t>
            </a:r>
            <a:r>
              <a:rPr lang="en-US" altLang="ja-JP" sz="2800" dirty="0">
                <a:solidFill>
                  <a:srgbClr val="2F2B20"/>
                </a:solidFill>
                <a:latin typeface="Calibri" charset="0"/>
                <a:ea typeface="ＭＳ Ｐゴシック" charset="0"/>
                <a:cs typeface="ＭＳ Ｐゴシック" charset="0"/>
              </a:rPr>
              <a:t> understanding. </a:t>
            </a:r>
            <a:br>
              <a:rPr lang="en-US" altLang="ja-JP" sz="2800" dirty="0">
                <a:solidFill>
                  <a:srgbClr val="2F2B20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altLang="ja-JP" sz="2800" dirty="0">
                <a:solidFill>
                  <a:srgbClr val="2F2B20"/>
                </a:solidFill>
                <a:latin typeface="Calibri" charset="0"/>
                <a:ea typeface="ＭＳ Ｐゴシック" charset="0"/>
                <a:cs typeface="ＭＳ Ｐゴシック" charset="0"/>
              </a:rPr>
              <a:t>It allows them to:</a:t>
            </a:r>
          </a:p>
          <a:p>
            <a:pPr marL="455613" lvl="1">
              <a:lnSpc>
                <a:spcPct val="90000"/>
              </a:lnSpc>
              <a:spcBef>
                <a:spcPct val="20000"/>
              </a:spcBef>
              <a:buClr>
                <a:srgbClr val="A9A57C"/>
              </a:buClr>
              <a:buFont typeface="Arial" charset="0"/>
              <a:buChar char="•"/>
              <a:defRPr/>
            </a:pPr>
            <a:r>
              <a:rPr lang="en-US" sz="2800" dirty="0">
                <a:solidFill>
                  <a:srgbClr val="2F2B20"/>
                </a:solidFill>
                <a:latin typeface="Calibri" charset="0"/>
                <a:ea typeface="ＭＳ Ｐゴシック" charset="0"/>
                <a:cs typeface="ＭＳ Ｐゴシック" charset="0"/>
              </a:rPr>
              <a:t>PROPORTIONAL REASONING: Further develop their understanding of fraction size</a:t>
            </a:r>
          </a:p>
          <a:p>
            <a:pPr marL="455613" lvl="1"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/>
            </a:pPr>
            <a:r>
              <a:rPr lang="en-US" sz="2800" dirty="0">
                <a:solidFill>
                  <a:srgbClr val="2F2B20"/>
                </a:solidFill>
                <a:latin typeface="Calibri" charset="0"/>
                <a:ea typeface="ＭＳ Ｐゴシック" charset="0"/>
                <a:cs typeface="ＭＳ Ｐゴシック" charset="0"/>
              </a:rPr>
              <a:t>DENSITY: See that the interval between two fractions can be further partitioned</a:t>
            </a:r>
          </a:p>
          <a:p>
            <a:pPr marL="455613" lvl="1"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/>
            </a:pPr>
            <a:r>
              <a:rPr lang="en-US" sz="2800" dirty="0">
                <a:solidFill>
                  <a:srgbClr val="2F2B20"/>
                </a:solidFill>
                <a:latin typeface="Calibri" charset="0"/>
                <a:ea typeface="ＭＳ Ｐゴシック" charset="0"/>
                <a:cs typeface="ＭＳ Ｐゴシック" charset="0"/>
              </a:rPr>
              <a:t>EQUIVALENCY: See that the same point on the number line represents an infinite number of equivalent fractions </a:t>
            </a:r>
          </a:p>
          <a:p>
            <a:pPr marL="912813" lvl="2"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  <a:defRPr/>
            </a:pPr>
            <a:endParaRPr lang="en-US" sz="1900" b="1" dirty="0">
              <a:solidFill>
                <a:srgbClr val="2F2B2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912813" lvl="2">
              <a:lnSpc>
                <a:spcPct val="90000"/>
              </a:lnSpc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/>
            </a:pPr>
            <a:endParaRPr lang="en-US" sz="1500" dirty="0">
              <a:solidFill>
                <a:srgbClr val="2F2B2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4787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4" y="171095"/>
            <a:ext cx="7024744" cy="1143000"/>
          </a:xfrm>
        </p:spPr>
        <p:txBody>
          <a:bodyPr/>
          <a:lstStyle/>
          <a:p>
            <a:r>
              <a:rPr lang="en-US" dirty="0" smtClean="0"/>
              <a:t>What We Found Out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245093"/>
              </p:ext>
            </p:extLst>
          </p:nvPr>
        </p:nvGraphicFramePr>
        <p:xfrm>
          <a:off x="1468637" y="1814028"/>
          <a:ext cx="5922230" cy="4395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043490" y="1290702"/>
            <a:ext cx="6777317" cy="783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project was a benefit to students</a:t>
            </a:r>
            <a:r>
              <a:rPr lang="en-C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40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554233" y="685581"/>
            <a:ext cx="8617148" cy="1651992"/>
          </a:xfrm>
        </p:spPr>
        <p:txBody>
          <a:bodyPr rIns="321457">
            <a:noAutofit/>
          </a:bodyPr>
          <a:lstStyle/>
          <a:p>
            <a:pPr eaLnBrk="1" hangingPunct="1">
              <a:defRPr/>
            </a:pPr>
            <a:r>
              <a:rPr lang="en-US" sz="3600" dirty="0">
                <a:cs typeface="Cambria Bold" charset="0"/>
                <a:sym typeface="Cambria Bold" charset="0"/>
              </a:rPr>
              <a:t>Other challenges &amp; misconceptions we encountered </a:t>
            </a:r>
            <a:r>
              <a:rPr lang="en-US" sz="3600" dirty="0" smtClean="0">
                <a:cs typeface="Cambria Bold" charset="0"/>
                <a:sym typeface="Cambria Bold" charset="0"/>
              </a:rPr>
              <a:t>with</a:t>
            </a:r>
            <a:r>
              <a:rPr lang="en-US" sz="3600" dirty="0" smtClean="0">
                <a:ea typeface="ヒラギノ明朝 ProN W6" charset="0"/>
                <a:cs typeface="ヒラギノ明朝 ProN W6" charset="0"/>
                <a:sym typeface="Cambria Bold" charset="0"/>
              </a:rPr>
              <a:t> </a:t>
            </a:r>
            <a:r>
              <a:rPr lang="en-US" sz="3600" dirty="0">
                <a:cs typeface="Cambria Bold" charset="0"/>
                <a:sym typeface="Cambria Bold" charset="0"/>
              </a:rPr>
              <a:t>Grade 4-7 Students</a:t>
            </a:r>
            <a:endParaRPr lang="en-US" sz="3600" dirty="0"/>
          </a:p>
        </p:txBody>
      </p:sp>
      <p:graphicFrame>
        <p:nvGraphicFramePr>
          <p:cNvPr id="3686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946524"/>
              </p:ext>
            </p:extLst>
          </p:nvPr>
        </p:nvGraphicFramePr>
        <p:xfrm>
          <a:off x="565919" y="2401180"/>
          <a:ext cx="8005464" cy="4002732"/>
        </p:xfrm>
        <a:graphic>
          <a:graphicData uri="http://schemas.openxmlformats.org/drawingml/2006/table">
            <a:tbl>
              <a:tblPr/>
              <a:tblGrid>
                <a:gridCol w="4002732"/>
                <a:gridCol w="4002732"/>
              </a:tblGrid>
              <a:tr h="373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Some Common Misconceptions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1F1F1F"/>
                        </a:solidFill>
                        <a:effectLst/>
                        <a:latin typeface="Gill Sans" charset="0"/>
                        <a:ea typeface="ヒラギノ明朝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22322" marR="22322" marT="22326" marB="22326" anchor="ctr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Translates to…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1F1F1F"/>
                        </a:solidFill>
                        <a:effectLst/>
                        <a:latin typeface="Gill Sans" charset="0"/>
                        <a:ea typeface="ヒラギノ明朝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22322" marR="22322" marT="22326" marB="22326" anchor="ctr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7758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Area Models: Size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of the partitioned areas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doesn</a:t>
                      </a:r>
                      <a:r>
                        <a:rPr kumimoji="0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Arial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’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t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matter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when using an area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model, just the number of pieces</a:t>
                      </a:r>
                    </a:p>
                  </a:txBody>
                  <a:tcPr marL="22322" marR="22322" marT="22326" marB="22326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Approximations in drawings (is it good enough? Understanding the need for equal parts, but approximating equal parts in area model drawings)</a:t>
                      </a:r>
                    </a:p>
                  </a:txBody>
                  <a:tcPr marL="22322" marR="22322" marT="22326" marB="22326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1116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Set Models: Fractions cannot represent </a:t>
                      </a:r>
                      <a:r>
                        <a:rPr kumimoji="0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Arial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‘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parts of a set</a:t>
                      </a: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Arial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’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 All representations of fractions must show the </a:t>
                      </a:r>
                      <a:r>
                        <a:rPr kumimoji="0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Arial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‘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parts</a:t>
                      </a:r>
                      <a:r>
                        <a:rPr kumimoji="0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Arial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’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 as attached or touching, and all parts must be exactly the same no matter how the set might be named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</a:tabLst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1F"/>
                        </a:solidFill>
                        <a:effectLst/>
                        <a:latin typeface="Gill Sans" charset="0"/>
                        <a:ea typeface="ヒラギノ明朝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22322" marR="22322" marT="22326" marB="22326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Inability to see the following as a fraction relationship: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1F1F"/>
                        </a:solidFill>
                        <a:effectLst/>
                        <a:latin typeface="Gill Sans" charset="0"/>
                        <a:ea typeface="ヒラギノ明朝 ProN W3" charset="0"/>
                        <a:cs typeface="Gill Sans" charset="0"/>
                        <a:sym typeface="Gill Sans" charset="0"/>
                      </a:endParaRPr>
                    </a:p>
                  </a:txBody>
                  <a:tcPr marL="22322" marR="22322" marT="22326" marB="22326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5774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  <a:tab pos="1168400" algn="l"/>
                        </a:tabLst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Equivalent Fractions: Always involve doubling</a:t>
                      </a:r>
                    </a:p>
                  </a:txBody>
                  <a:tcPr marL="22322" marR="22322" marT="22326" marB="22326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1/2 then 2/4 then 4/8 then 8/16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(5/10ths would not be considered in this scenario)</a:t>
                      </a:r>
                    </a:p>
                  </a:txBody>
                  <a:tcPr marL="22322" marR="22322" marT="22326" marB="22326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11591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The numerator and denominator in a fraction are not deeply related: (that the fraction has two numbers that represent a value because the numbers have a relationship)</a:t>
                      </a:r>
                    </a:p>
                    <a:p>
                      <a:endParaRPr lang="en-US" sz="1400" dirty="0"/>
                    </a:p>
                  </a:txBody>
                  <a:tcPr marL="64287" marR="64287" marT="32149" marB="32149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</a:tabLst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2/5ths is equal to 1/10</a:t>
                      </a: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th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 because 2 fives are 10 and 1 ten is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7000"/>
                        <a:buFontTx/>
                        <a:buNone/>
                        <a:tabLst>
                          <a:tab pos="1168400" algn="l"/>
                          <a:tab pos="1168400" algn="l"/>
                        </a:tabLst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Note - Use of fraction language by educators may contribute to this problem:  When we show a fraction, but don</a:t>
                      </a:r>
                      <a:r>
                        <a:rPr kumimoji="0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Arial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’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1F1F"/>
                          </a:solidFill>
                          <a:effectLst/>
                          <a:latin typeface="Gill Sans" charset="0"/>
                          <a:ea typeface="ヒラギノ明朝 ProN W3" charset="0"/>
                          <a:cs typeface="Gill Sans" charset="0"/>
                          <a:sym typeface="Gill Sans" charset="0"/>
                        </a:rPr>
                        <a:t>t say it, the students seem to have multiple ways of naming it themselves, some of which are confusing (e.g., one over ten)</a:t>
                      </a:r>
                    </a:p>
                  </a:txBody>
                  <a:tcPr marL="22322" marR="22322" marT="22326" marB="22326" horzOverflow="overflow">
                    <a:lnL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4D3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303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783" y="3327425"/>
            <a:ext cx="1327175" cy="1063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834077"/>
      </p:ext>
    </p:extLst>
  </p:cSld>
  <p:clrMapOvr>
    <a:masterClrMapping/>
  </p:clrMapOvr>
  <p:transition xmlns:p14="http://schemas.microsoft.com/office/powerpoint/2010/main" spd="slow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16469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Implications for teaching</a:t>
            </a:r>
          </a:p>
        </p:txBody>
      </p:sp>
      <p:sp>
        <p:nvSpPr>
          <p:cNvPr id="43010" name="Content Placeholder 4"/>
          <p:cNvSpPr>
            <a:spLocks noGrp="1"/>
          </p:cNvSpPr>
          <p:nvPr>
            <p:ph idx="1"/>
          </p:nvPr>
        </p:nvSpPr>
        <p:spPr bwMode="auto">
          <a:xfrm>
            <a:off x="457647" y="1992437"/>
            <a:ext cx="8228707" cy="45251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>
                <a:ea typeface="ヒラギノ明朝 ProN W3" charset="0"/>
                <a:cs typeface="Cambria" charset="0"/>
                <a:sym typeface="Cambria" charset="0"/>
              </a:rPr>
              <a:t>Expose students to a </a:t>
            </a:r>
            <a:r>
              <a:rPr lang="en-US" sz="2800" dirty="0" smtClean="0">
                <a:ea typeface="ヒラギノ明朝 ProN W3" charset="0"/>
                <a:cs typeface="Cambria" charset="0"/>
                <a:sym typeface="Cambria" charset="0"/>
              </a:rPr>
              <a:t>careful selection of  representations that further student understanding.</a:t>
            </a:r>
            <a:endParaRPr lang="en-US" sz="2800" dirty="0">
              <a:ea typeface="ヒラギノ明朝 ProN W3" charset="0"/>
              <a:cs typeface="ヒラギノ明朝 ProN W3" charset="0"/>
              <a:sym typeface="Cambria" charset="0"/>
            </a:endParaRPr>
          </a:p>
          <a:p>
            <a:pPr eaLnBrk="1" hangingPunct="1"/>
            <a:r>
              <a:rPr lang="en-US" sz="2800" dirty="0" smtClean="0">
                <a:ea typeface="ヒラギノ明朝 ProN W3" charset="0"/>
                <a:cs typeface="Cambria" charset="0"/>
                <a:sym typeface="Cambria" charset="0"/>
              </a:rPr>
              <a:t>Consider how representations can act as the site of problem solving/reasoning.</a:t>
            </a:r>
            <a:endParaRPr lang="en-US" sz="2800" dirty="0">
              <a:ea typeface="ヒラギノ明朝 ProN W3" charset="0"/>
              <a:cs typeface="ヒラギノ明朝 ProN W3" charset="0"/>
              <a:sym typeface="Cambria" charset="0"/>
            </a:endParaRPr>
          </a:p>
          <a:p>
            <a:pPr eaLnBrk="1" hangingPunct="1"/>
            <a:r>
              <a:rPr lang="en-US" sz="2800" dirty="0" smtClean="0">
                <a:ea typeface="ヒラギノ明朝 ProN W3" charset="0"/>
                <a:cs typeface="Cambria" charset="0"/>
                <a:sym typeface="Cambria" charset="0"/>
              </a:rPr>
              <a:t>Think </a:t>
            </a:r>
            <a:r>
              <a:rPr lang="en-US" sz="2800" dirty="0">
                <a:ea typeface="ヒラギノ明朝 ProN W3" charset="0"/>
                <a:cs typeface="Cambria" charset="0"/>
                <a:sym typeface="Cambria" charset="0"/>
              </a:rPr>
              <a:t>more about how to teach equivalent </a:t>
            </a:r>
            <a:r>
              <a:rPr lang="en-US" sz="2800" dirty="0" smtClean="0">
                <a:ea typeface="ヒラギノ明朝 ProN W3" charset="0"/>
                <a:cs typeface="Cambria" charset="0"/>
                <a:sym typeface="Cambria" charset="0"/>
              </a:rPr>
              <a:t>fractions.</a:t>
            </a:r>
            <a:endParaRPr lang="en-US" sz="2800" dirty="0">
              <a:ea typeface="ヒラギノ明朝 ProN W3" charset="0"/>
              <a:cs typeface="Cambria" charset="0"/>
              <a:sym typeface="Cambria" charset="0"/>
            </a:endParaRPr>
          </a:p>
          <a:p>
            <a:pPr eaLnBrk="1" hangingPunct="1"/>
            <a:r>
              <a:rPr lang="en-US" sz="2800" dirty="0">
                <a:ea typeface="ヒラギノ明朝 ProN W3" charset="0"/>
                <a:cs typeface="Cambria" charset="0"/>
                <a:sym typeface="Cambria" charset="0"/>
              </a:rPr>
              <a:t>Think more about the use of the number </a:t>
            </a:r>
            <a:r>
              <a:rPr lang="en-US" sz="2800" dirty="0" smtClean="0">
                <a:ea typeface="ヒラギノ明朝 ProN W3" charset="0"/>
                <a:cs typeface="Cambria" charset="0"/>
                <a:sym typeface="Cambria" charset="0"/>
              </a:rPr>
              <a:t>line.</a:t>
            </a:r>
            <a:endParaRPr lang="en-US" sz="2800" dirty="0">
              <a:ea typeface="ヒラギノ明朝 ProN W3" charset="0"/>
              <a:cs typeface="ヒラギノ明朝 ProN W3" charset="0"/>
              <a:sym typeface="Cambria" charset="0"/>
            </a:endParaRPr>
          </a:p>
          <a:p>
            <a:pPr eaLnBrk="1" hangingPunct="1"/>
            <a:endParaRPr lang="en-US" sz="2000" dirty="0">
              <a:latin typeface="Cambria" charset="0"/>
              <a:ea typeface="ヒラギノ明朝 ProN W3" charset="0"/>
              <a:cs typeface="Cambria" charset="0"/>
              <a:sym typeface="Cambria" charset="0"/>
            </a:endParaRPr>
          </a:p>
          <a:p>
            <a:pPr eaLnBrk="1" hangingPunct="1"/>
            <a:endParaRPr lang="en-US" sz="2000" dirty="0">
              <a:latin typeface="Cambria" charset="0"/>
              <a:ea typeface="ヒラギノ明朝 ProN W3" charset="0"/>
              <a:cs typeface="ヒラギノ明朝 ProN W3" charset="0"/>
              <a:sym typeface="Cambria" charset="0"/>
            </a:endParaRPr>
          </a:p>
          <a:p>
            <a:pPr eaLnBrk="1" hangingPunct="1"/>
            <a:endParaRPr lang="en-US" sz="2000" dirty="0">
              <a:latin typeface="Cambria" charset="0"/>
              <a:ea typeface="ヒラギノ明朝 ProN W3" charset="0"/>
              <a:cs typeface="ヒラギノ明朝 ProN W3" charset="0"/>
              <a:sym typeface="Cambria" charset="0"/>
            </a:endParaRPr>
          </a:p>
          <a:p>
            <a:pPr eaLnBrk="1" hangingPunct="1"/>
            <a:endParaRPr lang="en-US" sz="2000" dirty="0">
              <a:latin typeface="Cambria" charset="0"/>
              <a:ea typeface="ヒラギノ明朝 ProN W3" charset="0"/>
              <a:cs typeface="ヒラギノ明朝 ProN W3" charset="0"/>
              <a:sym typeface="Cambria" charset="0"/>
            </a:endParaRPr>
          </a:p>
          <a:p>
            <a:pPr eaLnBrk="1" hangingPunct="1"/>
            <a:endParaRPr lang="en-US" sz="2000" dirty="0">
              <a:latin typeface="Georgia" charset="0"/>
              <a:ea typeface="ヒラギノ明朝 ProN W3" charset="0"/>
              <a:cs typeface="ヒラギノ明朝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29772"/>
      </p:ext>
    </p:extLst>
  </p:cSld>
  <p:clrMapOvr>
    <a:masterClrMapping/>
  </p:clrMapOvr>
  <p:transition xmlns:p14="http://schemas.microsoft.com/office/powerpoint/2010/main" spd="slow">
    <p:split orient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21264"/>
            <a:ext cx="7024744" cy="1143000"/>
          </a:xfrm>
        </p:spPr>
        <p:txBody>
          <a:bodyPr/>
          <a:lstStyle/>
          <a:p>
            <a:r>
              <a:rPr lang="en-US" dirty="0" smtClean="0"/>
              <a:t>2012-2013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170664"/>
            <a:ext cx="7457041" cy="3891469"/>
          </a:xfrm>
        </p:spPr>
        <p:txBody>
          <a:bodyPr>
            <a:normAutofit/>
          </a:bodyPr>
          <a:lstStyle/>
          <a:p>
            <a:r>
              <a:rPr lang="en-US" dirty="0" smtClean="0"/>
              <a:t>5 teams (5 teachers – 5 release days)</a:t>
            </a:r>
          </a:p>
          <a:p>
            <a:pPr marL="6858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3 teams engaged in Collaborative Action Research on </a:t>
            </a:r>
            <a:r>
              <a:rPr lang="en-US" b="1" dirty="0" smtClean="0"/>
              <a:t>addition and subtraction of fractions </a:t>
            </a:r>
          </a:p>
          <a:p>
            <a:pPr lvl="2"/>
            <a:r>
              <a:rPr lang="en-US" dirty="0" smtClean="0"/>
              <a:t>KPRDSB, SCDSB, TLDSB</a:t>
            </a:r>
          </a:p>
          <a:p>
            <a:pPr marL="68580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2 teams field testing lessons from last year on compare, order, represent</a:t>
            </a:r>
          </a:p>
          <a:p>
            <a:pPr lvl="2"/>
            <a:r>
              <a:rPr lang="en-US" dirty="0" smtClean="0"/>
              <a:t>YCDSB, SMCDSB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474977"/>
      </p:ext>
    </p:extLst>
  </p:cSld>
  <p:clrMapOvr>
    <a:masterClrMapping/>
  </p:clrMapOvr>
  <p:transition xmlns:p14="http://schemas.microsoft.com/office/powerpoint/2010/main"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02180"/>
      </p:ext>
    </p:extLst>
  </p:cSld>
  <p:clrMapOvr>
    <a:masterClrMapping/>
  </p:clrMapOvr>
  <p:transition xmlns:p14="http://schemas.microsoft.com/office/powerpoint/2010/main"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4" t="7435" r="3324" b="8710"/>
          <a:stretch/>
        </p:blipFill>
        <p:spPr bwMode="auto">
          <a:xfrm>
            <a:off x="648559" y="743049"/>
            <a:ext cx="7958353" cy="533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7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Arial" charset="0"/>
                <a:ea typeface="ヒラギノ角ゴ ProN W3" charset="0"/>
                <a:cs typeface="ヒラギノ角ゴ ProN W3" charset="0"/>
              </a:rPr>
              <a:t>Data </a:t>
            </a:r>
            <a:r>
              <a:rPr lang="en-US" sz="4000" b="1" dirty="0" smtClean="0">
                <a:latin typeface="Arial" charset="0"/>
                <a:ea typeface="ヒラギノ角ゴ ProN W3" charset="0"/>
                <a:cs typeface="ヒラギノ角ゴ ProN W3" charset="0"/>
              </a:rPr>
              <a:t>Collection</a:t>
            </a:r>
            <a:endParaRPr lang="en-US" sz="4000" b="1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688" indent="0">
              <a:buFont typeface="Arial" charset="0"/>
              <a:buNone/>
              <a:defRPr/>
            </a:pPr>
            <a:r>
              <a:rPr lang="en-US" sz="2400" dirty="0" smtClean="0">
                <a:solidFill>
                  <a:srgbClr val="FF6600"/>
                </a:solidFill>
              </a:rPr>
              <a:t>AS A STARTING POINT</a:t>
            </a:r>
          </a:p>
          <a:p>
            <a:pPr>
              <a:defRPr/>
            </a:pPr>
            <a:r>
              <a:rPr lang="en-US" dirty="0" smtClean="0"/>
              <a:t>Literature review</a:t>
            </a:r>
          </a:p>
          <a:p>
            <a:pPr>
              <a:defRPr/>
            </a:pPr>
            <a:r>
              <a:rPr lang="en-US" dirty="0" smtClean="0"/>
              <a:t>Diagnostic student assessment (pre)</a:t>
            </a:r>
          </a:p>
          <a:p>
            <a:pPr>
              <a:defRPr/>
            </a:pPr>
            <a:r>
              <a:rPr lang="en-US" dirty="0" smtClean="0"/>
              <a:t>Preliminary exploratory lessons (with video for further analysis) </a:t>
            </a:r>
          </a:p>
          <a:p>
            <a:pPr marL="39688" indent="0">
              <a:buFont typeface="Arial" charset="0"/>
              <a:buNone/>
              <a:defRPr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872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latin typeface="Arial" charset="0"/>
                <a:ea typeface="ヒラギノ角ゴ ProN W3" charset="0"/>
                <a:cs typeface="ヒラギノ角ゴ ProN W3" charset="0"/>
              </a:rPr>
              <a:t>Data Collection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734" y="2641600"/>
            <a:ext cx="8915400" cy="4038600"/>
          </a:xfrm>
        </p:spPr>
        <p:txBody>
          <a:bodyPr>
            <a:normAutofit/>
          </a:bodyPr>
          <a:lstStyle/>
          <a:p>
            <a:pPr marL="39688" indent="0">
              <a:buFont typeface="Arial" charset="0"/>
              <a:buNone/>
              <a:defRPr/>
            </a:pPr>
            <a:r>
              <a:rPr lang="en-US" sz="2400" dirty="0" smtClean="0">
                <a:solidFill>
                  <a:srgbClr val="FF6600"/>
                </a:solidFill>
              </a:rPr>
              <a:t>THROUGHOUT THE PROCESS</a:t>
            </a:r>
          </a:p>
          <a:p>
            <a:pPr>
              <a:defRPr/>
            </a:pPr>
            <a:r>
              <a:rPr lang="en-US" dirty="0" smtClean="0"/>
              <a:t>Gathered and </a:t>
            </a:r>
            <a:r>
              <a:rPr lang="en-US" dirty="0" err="1" smtClean="0"/>
              <a:t>analysed</a:t>
            </a:r>
            <a:r>
              <a:rPr lang="en-US" dirty="0" smtClean="0"/>
              <a:t> student work samples</a:t>
            </a:r>
          </a:p>
          <a:p>
            <a:pPr>
              <a:defRPr/>
            </a:pPr>
            <a:r>
              <a:rPr lang="en-US" dirty="0"/>
              <a:t>Documented all team meetings with field notes and video (transcripts and analysis of video excerpts</a:t>
            </a:r>
            <a:r>
              <a:rPr lang="en-US" dirty="0" smtClean="0"/>
              <a:t>)</a:t>
            </a:r>
          </a:p>
          <a:p>
            <a:pPr>
              <a:defRPr/>
            </a:pPr>
            <a:r>
              <a:rPr lang="en-US" dirty="0" smtClean="0"/>
              <a:t>Co-planned and co-taught exploratory lessons (with video for further analysis after debriefs)</a:t>
            </a:r>
          </a:p>
          <a:p>
            <a:pPr>
              <a:defRPr/>
            </a:pPr>
            <a:r>
              <a:rPr lang="en-US" dirty="0" smtClean="0"/>
              <a:t>Cross-group sharing of artifacts</a:t>
            </a:r>
          </a:p>
          <a:p>
            <a:pPr marL="39688" indent="0">
              <a:buFont typeface="Arial" charset="0"/>
              <a:buNone/>
              <a:defRPr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80896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04913"/>
          </a:xfrm>
        </p:spPr>
        <p:txBody>
          <a:bodyPr/>
          <a:lstStyle/>
          <a:p>
            <a:r>
              <a:rPr lang="en-US" sz="4000" b="1">
                <a:latin typeface="Arial" charset="0"/>
                <a:ea typeface="ヒラギノ角ゴ ProN W3" charset="0"/>
                <a:cs typeface="ヒラギノ角ゴ ProN W3" charset="0"/>
              </a:rPr>
              <a:t>Data Collection and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186108" cy="3508977"/>
          </a:xfrm>
        </p:spPr>
        <p:txBody>
          <a:bodyPr/>
          <a:lstStyle/>
          <a:p>
            <a:pPr marL="39688" indent="0">
              <a:buFont typeface="Arial" charset="0"/>
              <a:buNone/>
              <a:defRPr/>
            </a:pPr>
            <a:r>
              <a:rPr lang="en-US" sz="2400" dirty="0" smtClean="0">
                <a:solidFill>
                  <a:srgbClr val="FF6600"/>
                </a:solidFill>
              </a:rPr>
              <a:t>TOWARD THE END OF THE PROCESS</a:t>
            </a:r>
          </a:p>
          <a:p>
            <a:pPr>
              <a:defRPr/>
            </a:pPr>
            <a:r>
              <a:rPr lang="en-US" dirty="0" smtClean="0"/>
              <a:t>Gathered and </a:t>
            </a:r>
            <a:r>
              <a:rPr lang="en-US" dirty="0" err="1" smtClean="0"/>
              <a:t>analysed</a:t>
            </a:r>
            <a:r>
              <a:rPr lang="en-US" dirty="0" smtClean="0"/>
              <a:t> student work samples </a:t>
            </a:r>
          </a:p>
          <a:p>
            <a:pPr>
              <a:defRPr/>
            </a:pPr>
            <a:r>
              <a:rPr lang="en-US" dirty="0" smtClean="0"/>
              <a:t>Focus group interviews with team members</a:t>
            </a:r>
          </a:p>
          <a:p>
            <a:pPr>
              <a:defRPr/>
            </a:pPr>
            <a:r>
              <a:rPr lang="en-US" dirty="0" smtClean="0"/>
              <a:t>30 extended task-based student interviews</a:t>
            </a:r>
          </a:p>
          <a:p>
            <a:pPr>
              <a:defRPr/>
            </a:pPr>
            <a:r>
              <a:rPr lang="en-US" dirty="0" smtClean="0"/>
              <a:t>Post assessments</a:t>
            </a:r>
          </a:p>
          <a:p>
            <a:pPr marL="39688" indent="0">
              <a:buFont typeface="Arial" charset="0"/>
              <a:buNone/>
              <a:defRPr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11375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-33338"/>
            <a:ext cx="8229600" cy="1204913"/>
          </a:xfrm>
        </p:spPr>
        <p:txBody>
          <a:bodyPr/>
          <a:lstStyle/>
          <a:p>
            <a:r>
              <a:rPr lang="en-CA" sz="4000" b="1" dirty="0" smtClean="0">
                <a:latin typeface="Arial" charset="0"/>
                <a:ea typeface="ヒラギノ角ゴ ProN W3" charset="0"/>
                <a:cs typeface="ヒラギノ角ゴ ProN W3" charset="0"/>
              </a:rPr>
              <a:t>Findings</a:t>
            </a:r>
            <a:endParaRPr lang="en-CA" sz="4000" b="1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889896" y="1930399"/>
            <a:ext cx="7518400" cy="5096933"/>
          </a:xfrm>
        </p:spPr>
        <p:txBody>
          <a:bodyPr/>
          <a:lstStyle/>
          <a:p>
            <a:r>
              <a:rPr lang="en-CA" dirty="0">
                <a:latin typeface="Arial" charset="0"/>
                <a:ea typeface="ヒラギノ角ゴ ProN W3" charset="0"/>
                <a:cs typeface="ヒラギノ角ゴ ProN W3" charset="0"/>
              </a:rPr>
              <a:t>Students had a fragile and sometimes conflicting understanding of fraction concepts when we let them talk and explore without immediate correction</a:t>
            </a:r>
          </a:p>
          <a:p>
            <a:r>
              <a:rPr lang="en-CA" dirty="0">
                <a:latin typeface="Arial" charset="0"/>
                <a:ea typeface="ヒラギノ角ゴ ProN W3" charset="0"/>
                <a:cs typeface="ヒラギノ角ゴ ProN W3" charset="0"/>
              </a:rPr>
              <a:t>Probing student thinking uncovered  some misconceptions, even when their written work appeared correct</a:t>
            </a:r>
          </a:p>
          <a:p>
            <a:r>
              <a:rPr lang="en-CA" dirty="0">
                <a:latin typeface="Arial" charset="0"/>
                <a:ea typeface="ヒラギノ角ゴ ProN W3" charset="0"/>
                <a:cs typeface="ヒラギノ角ゴ ProN W3" charset="0"/>
              </a:rPr>
              <a:t>‘Simple’ tasks required complex mathematical thinking and proving</a:t>
            </a:r>
          </a:p>
          <a:p>
            <a:endParaRPr lang="en-CA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11152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2-06-11 at 1.56.28 P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77" t="1" r="-28463" b="-32372"/>
          <a:stretch/>
        </p:blipFill>
        <p:spPr>
          <a:xfrm>
            <a:off x="795155" y="900664"/>
            <a:ext cx="8627958" cy="7087636"/>
          </a:xfrm>
        </p:spPr>
      </p:pic>
    </p:spTree>
    <p:extLst>
      <p:ext uri="{BB962C8B-B14F-4D97-AF65-F5344CB8AC3E}">
        <p14:creationId xmlns:p14="http://schemas.microsoft.com/office/powerpoint/2010/main" val="757583467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8" t="23830" r="19270" b="8302"/>
          <a:stretch>
            <a:fillRect/>
          </a:stretch>
        </p:blipFill>
        <p:spPr bwMode="auto">
          <a:xfrm>
            <a:off x="738690" y="1641497"/>
            <a:ext cx="783907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8915" name="Title 1"/>
          <p:cNvSpPr>
            <a:spLocks noGrp="1"/>
          </p:cNvSpPr>
          <p:nvPr>
            <p:ph type="title"/>
          </p:nvPr>
        </p:nvSpPr>
        <p:spPr>
          <a:xfrm>
            <a:off x="738690" y="456164"/>
            <a:ext cx="7024744" cy="1143000"/>
          </a:xfrm>
        </p:spPr>
        <p:txBody>
          <a:bodyPr/>
          <a:lstStyle/>
          <a:p>
            <a:pPr algn="ctr"/>
            <a:r>
              <a:rPr lang="en-CA" dirty="0">
                <a:latin typeface="Arial" charset="0"/>
                <a:ea typeface="ヒラギノ角ゴ ProN W3" charset="0"/>
                <a:cs typeface="ヒラギノ角ゴ ProN W3" charset="0"/>
              </a:rPr>
              <a:t>FRACTIONS Digital Paper</a:t>
            </a:r>
          </a:p>
        </p:txBody>
      </p:sp>
    </p:spTree>
    <p:extLst>
      <p:ext uri="{BB962C8B-B14F-4D97-AF65-F5344CB8AC3E}">
        <p14:creationId xmlns:p14="http://schemas.microsoft.com/office/powerpoint/2010/main" val="322053335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55" y="695400"/>
            <a:ext cx="7225234" cy="2061641"/>
          </a:xfrm>
          <a:prstGeom prst="rect">
            <a:avLst/>
          </a:prstGeom>
          <a:noFill/>
          <a:ln w="101600" cap="flat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38100" dist="50799" dir="54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92969" y="3429000"/>
            <a:ext cx="7358063" cy="104477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cs typeface="Gill Sans"/>
              </a:rPr>
              <a:t>We explored linear, area and set models…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685" y="4660297"/>
            <a:ext cx="7358063" cy="85725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US" dirty="0" smtClean="0">
                <a:cs typeface="Gill Sans"/>
              </a:rPr>
              <a:t>We </a:t>
            </a:r>
            <a:r>
              <a:rPr lang="en-US" dirty="0">
                <a:cs typeface="Gill Sans"/>
              </a:rPr>
              <a:t>asked: Which representation is helpful in which situations</a:t>
            </a:r>
            <a:r>
              <a:rPr lang="en-US" dirty="0" smtClean="0">
                <a:cs typeface="Gill Sans"/>
              </a:rPr>
              <a:t>?</a:t>
            </a:r>
          </a:p>
          <a:p>
            <a:pPr marL="0" indent="0">
              <a:buNone/>
              <a:defRPr/>
            </a:pPr>
            <a:endParaRPr lang="en-US" sz="2800" dirty="0">
              <a:cs typeface="Gill Sans"/>
            </a:endParaRPr>
          </a:p>
        </p:txBody>
      </p:sp>
      <p:sp>
        <p:nvSpPr>
          <p:cNvPr id="33796" name="TextBox 1"/>
          <p:cNvSpPr txBox="1">
            <a:spLocks noChangeArrowheads="1"/>
          </p:cNvSpPr>
          <p:nvPr/>
        </p:nvSpPr>
        <p:spPr bwMode="auto">
          <a:xfrm>
            <a:off x="5685979" y="2511475"/>
            <a:ext cx="2581518" cy="26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1pPr>
            <a:lvl2pPr marL="742950" indent="-28575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2pPr>
            <a:lvl3pPr marL="11430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3pPr>
            <a:lvl4pPr marL="16002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4pPr>
            <a:lvl5pPr marL="2057400" indent="-228600" eaLnBrk="0" hangingPunct="0"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4E74"/>
                </a:solidFill>
                <a:latin typeface="Georgia" charset="0"/>
                <a:ea typeface="ヒラギノ明朝 ProN W3" charset="0"/>
                <a:cs typeface="ヒラギノ明朝 ProN W3" charset="0"/>
                <a:sym typeface="Georgia" charset="0"/>
              </a:defRPr>
            </a:lvl9pPr>
          </a:lstStyle>
          <a:p>
            <a:pPr eaLnBrk="1" hangingPunct="1"/>
            <a:r>
              <a:rPr lang="en-US" sz="1300"/>
              <a:t>Tad Watanabe, 2002 TCM article</a:t>
            </a:r>
          </a:p>
        </p:txBody>
      </p:sp>
    </p:spTree>
    <p:extLst>
      <p:ext uri="{BB962C8B-B14F-4D97-AF65-F5344CB8AC3E}">
        <p14:creationId xmlns:p14="http://schemas.microsoft.com/office/powerpoint/2010/main" val="3406169158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9303</TotalTime>
  <Words>1122</Words>
  <Application>Microsoft Macintosh PowerPoint</Application>
  <PresentationFormat>On-screen Show (4:3)</PresentationFormat>
  <Paragraphs>128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The Nature of our Collaborative  Research Project</vt:lpstr>
      <vt:lpstr>PowerPoint Presentation</vt:lpstr>
      <vt:lpstr>Data Collection</vt:lpstr>
      <vt:lpstr>Data Collection and Analysis</vt:lpstr>
      <vt:lpstr>Data Collection and Analysis</vt:lpstr>
      <vt:lpstr>Findings</vt:lpstr>
      <vt:lpstr>PowerPoint Presentation</vt:lpstr>
      <vt:lpstr>FRACTIONS Digital Paper</vt:lpstr>
      <vt:lpstr>We explored linear, area and set models…</vt:lpstr>
      <vt:lpstr>Number Lines</vt:lpstr>
      <vt:lpstr>PowerPoint Presentation</vt:lpstr>
      <vt:lpstr>What We Found Out</vt:lpstr>
      <vt:lpstr>Other challenges &amp; misconceptions we encountered with Grade 4-7 Students</vt:lpstr>
      <vt:lpstr>Implications for teaching</vt:lpstr>
      <vt:lpstr>2012-2013</vt:lpstr>
      <vt:lpstr>PowerPoint Presentation</vt:lpstr>
    </vt:vector>
  </TitlesOfParts>
  <Company>Literacy &amp; Numeracy Instructional Coach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Collaboration as Powerful Professional Development</dc:title>
  <dc:creator>Janice Mackenzie</dc:creator>
  <cp:lastModifiedBy>Tara Flynn</cp:lastModifiedBy>
  <cp:revision>97</cp:revision>
  <dcterms:created xsi:type="dcterms:W3CDTF">2012-05-06T00:05:00Z</dcterms:created>
  <dcterms:modified xsi:type="dcterms:W3CDTF">2012-10-03T13:06:11Z</dcterms:modified>
</cp:coreProperties>
</file>